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UKAgenticAI_Team_Slide_01_Readabl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0604" y="0"/>
            <a:ext cx="7722791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64592" y="109728"/>
            <a:ext cx="41148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052453"/>
                </a:solidFill>
                <a:latin typeface="Aptos"/>
              </a:rPr>
              <a:t>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58368" y="91440"/>
            <a:ext cx="8046720" cy="53035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800" b="1">
                <a:solidFill>
                  <a:srgbClr val="052453"/>
                </a:solidFill>
                <a:latin typeface="Aptos"/>
              </a:rPr>
              <a:t>The Opportunity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621792"/>
            <a:ext cx="7955279" cy="32918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0">
                <a:solidFill>
                  <a:srgbClr val="485C74"/>
                </a:solidFill>
                <a:latin typeface="Aptos"/>
              </a:rPr>
              <a:t>Football is entering the Agentic AI era.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1234440"/>
            <a:ext cx="2057400" cy="11430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3000" b="1">
                <a:solidFill>
                  <a:srgbClr val="052453"/>
                </a:solidFill>
                <a:latin typeface="Aptos"/>
              </a:rPr>
              <a:t>3 shifts</a:t>
            </a:r>
            <a:br/>
            <a:r>
              <a:t>change the game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2423160"/>
            <a:ext cx="2057400" cy="10515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700" b="0">
                <a:solidFill>
                  <a:srgbClr val="485C74"/>
                </a:solidFill>
                <a:latin typeface="Aptos"/>
              </a:rPr>
              <a:t>The opportunity is not simply more AI.</a:t>
            </a:r>
            <a:br/>
            <a:r>
              <a:t>It is trusted AI infrastructure for football.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2788920" y="1170432"/>
            <a:ext cx="1828800" cy="4251960"/>
          </a:xfrm>
          <a:prstGeom prst="roundRect">
            <a:avLst/>
          </a:prstGeom>
          <a:solidFill>
            <a:srgbClr val="FFFFFF"/>
          </a:solidFill>
          <a:ln>
            <a:solidFill>
              <a:srgbClr val="D2E1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2788920" y="1170432"/>
            <a:ext cx="146304" cy="4251960"/>
          </a:xfrm>
          <a:prstGeom prst="rect">
            <a:avLst/>
          </a:prstGeom>
          <a:solidFill>
            <a:srgbClr val="0F70CD"/>
          </a:solidFill>
          <a:ln>
            <a:solidFill>
              <a:srgbClr val="0F70C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3044952" y="1353312"/>
            <a:ext cx="1417320" cy="2560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00" b="1">
                <a:solidFill>
                  <a:srgbClr val="0F70CD"/>
                </a:solidFill>
                <a:latin typeface="Aptos"/>
              </a:rPr>
              <a:t>01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044952" y="1645920"/>
            <a:ext cx="141732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200" b="1">
                <a:solidFill>
                  <a:srgbClr val="052453"/>
                </a:solidFill>
                <a:latin typeface="Aptos"/>
              </a:rPr>
              <a:t>NEW</a:t>
            </a:r>
            <a:br/>
            <a:r>
              <a:t>POSSIBILITIES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44952" y="2231136"/>
            <a:ext cx="1417320" cy="3017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0">
                <a:solidFill>
                  <a:srgbClr val="485C74"/>
                </a:solidFill>
                <a:latin typeface="Aptos"/>
              </a:rPr>
              <a:t>Fan engagement</a:t>
            </a:r>
            <a:br/>
            <a:r>
              <a:t>Stadium operations</a:t>
            </a:r>
            <a:br/>
            <a:r>
              <a:t>Communities</a:t>
            </a:r>
            <a:br/>
            <a:r>
              <a:t>Commercial growth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736592" y="1170432"/>
            <a:ext cx="1828800" cy="4251960"/>
          </a:xfrm>
          <a:prstGeom prst="roundRect">
            <a:avLst/>
          </a:prstGeom>
          <a:solidFill>
            <a:srgbClr val="FFFFFF"/>
          </a:solidFill>
          <a:ln>
            <a:solidFill>
              <a:srgbClr val="D2E1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4736592" y="1170432"/>
            <a:ext cx="146304" cy="4251960"/>
          </a:xfrm>
          <a:prstGeom prst="rect">
            <a:avLst/>
          </a:prstGeom>
          <a:solidFill>
            <a:srgbClr val="EF6716"/>
          </a:solidFill>
          <a:ln>
            <a:solidFill>
              <a:srgbClr val="EF671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4992624" y="1353312"/>
            <a:ext cx="1417320" cy="2560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00" b="1">
                <a:solidFill>
                  <a:srgbClr val="EF6716"/>
                </a:solidFill>
                <a:latin typeface="Aptos"/>
              </a:rPr>
              <a:t>02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992624" y="1645920"/>
            <a:ext cx="141732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200" b="1">
                <a:solidFill>
                  <a:srgbClr val="052453"/>
                </a:solidFill>
                <a:latin typeface="Aptos"/>
              </a:rPr>
              <a:t>NEW</a:t>
            </a:r>
            <a:br/>
            <a:r>
              <a:t>COMPLEXITY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992624" y="2231136"/>
            <a:ext cx="1417320" cy="3017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0">
                <a:solidFill>
                  <a:srgbClr val="485C74"/>
                </a:solidFill>
                <a:latin typeface="Aptos"/>
              </a:rPr>
              <a:t>More agents</a:t>
            </a:r>
            <a:br/>
            <a:r>
              <a:t>More data</a:t>
            </a:r>
            <a:br/>
            <a:r>
              <a:t>More interactions</a:t>
            </a:r>
            <a:br/>
            <a:r>
              <a:t>More counterparties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684264" y="1170432"/>
            <a:ext cx="1828800" cy="4251960"/>
          </a:xfrm>
          <a:prstGeom prst="roundRect">
            <a:avLst/>
          </a:prstGeom>
          <a:solidFill>
            <a:srgbClr val="FFFFFF"/>
          </a:solidFill>
          <a:ln>
            <a:solidFill>
              <a:srgbClr val="D2E1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6684264" y="1170432"/>
            <a:ext cx="146304" cy="4251960"/>
          </a:xfrm>
          <a:prstGeom prst="rect">
            <a:avLst/>
          </a:prstGeom>
          <a:solidFill>
            <a:srgbClr val="127D49"/>
          </a:solidFill>
          <a:ln>
            <a:solidFill>
              <a:srgbClr val="127D4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940296" y="1353312"/>
            <a:ext cx="1417320" cy="2560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00" b="1">
                <a:solidFill>
                  <a:srgbClr val="127D49"/>
                </a:solidFill>
                <a:latin typeface="Aptos"/>
              </a:rPr>
              <a:t>03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940296" y="1645920"/>
            <a:ext cx="141732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200" b="1">
                <a:solidFill>
                  <a:srgbClr val="052453"/>
                </a:solidFill>
                <a:latin typeface="Aptos"/>
              </a:rPr>
              <a:t>NEW</a:t>
            </a:r>
            <a:br/>
            <a:r>
              <a:t>REQUIREMENT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940296" y="2231136"/>
            <a:ext cx="1417320" cy="3017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0">
                <a:solidFill>
                  <a:srgbClr val="485C74"/>
                </a:solidFill>
                <a:latin typeface="Aptos"/>
              </a:rPr>
              <a:t>Identity</a:t>
            </a:r>
            <a:br/>
            <a:r>
              <a:t>Permission</a:t>
            </a:r>
            <a:br/>
            <a:r>
              <a:t>Governance</a:t>
            </a:r>
            <a:br/>
            <a:r>
              <a:t>Human authority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02920" y="5623560"/>
            <a:ext cx="8010144" cy="621792"/>
          </a:xfrm>
          <a:prstGeom prst="roundRect">
            <a:avLst/>
          </a:prstGeom>
          <a:solidFill>
            <a:srgbClr val="EFF7FD"/>
          </a:solidFill>
          <a:ln>
            <a:solidFill>
              <a:srgbClr val="EFF7F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713232" y="5687568"/>
            <a:ext cx="758952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052453"/>
                </a:solidFill>
                <a:latin typeface="Aptos"/>
              </a:rPr>
              <a:t>Someone will need to build the trusted infrastructure.  That is the opportunity.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64592" y="6528816"/>
            <a:ext cx="2103120" cy="2011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000" b="1">
                <a:solidFill>
                  <a:srgbClr val="052453"/>
                </a:solidFill>
                <a:latin typeface="Aptos"/>
              </a:rPr>
              <a:t>UKAgenticAI.Team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446520" y="6528816"/>
            <a:ext cx="2423160" cy="2011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>
                <a:solidFill>
                  <a:srgbClr val="485C74"/>
                </a:solidFill>
                <a:latin typeface="Aptos"/>
              </a:rPr>
              <a:t>A stronger game. A smarter future.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UKAgenticAI_Team_Slide_03_Readabl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0604" y="0"/>
            <a:ext cx="7722791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64592" y="109728"/>
            <a:ext cx="41148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052453"/>
                </a:solidFill>
                <a:latin typeface="Aptos"/>
              </a:rPr>
              <a:t>4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58368" y="91440"/>
            <a:ext cx="8046720" cy="53035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800" b="1">
                <a:solidFill>
                  <a:srgbClr val="052453"/>
                </a:solidFill>
                <a:latin typeface="Aptos"/>
              </a:rPr>
              <a:t>Premiership.Team — How It Works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621792"/>
            <a:ext cx="7955279" cy="32918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0">
                <a:solidFill>
                  <a:srgbClr val="485C74"/>
                </a:solidFill>
                <a:latin typeface="Aptos"/>
              </a:rPr>
              <a:t>Every Agent identified. Permissioned. Human-supervised.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11480" y="1115568"/>
            <a:ext cx="2788920" cy="4434840"/>
          </a:xfrm>
          <a:prstGeom prst="roundRect">
            <a:avLst/>
          </a:prstGeom>
          <a:solidFill>
            <a:srgbClr val="EFF7FD"/>
          </a:solidFill>
          <a:ln>
            <a:solidFill>
              <a:srgbClr val="0F70C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85800" y="1417320"/>
            <a:ext cx="2240280" cy="11430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900" b="1">
                <a:solidFill>
                  <a:srgbClr val="052453"/>
                </a:solidFill>
                <a:latin typeface="Aptos"/>
              </a:rPr>
              <a:t>AGENT</a:t>
            </a:r>
            <a:br/>
            <a:r>
              <a:t>SAFETY</a:t>
            </a:r>
            <a:br/>
            <a:r>
              <a:t>PASSPORT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13232" y="2606040"/>
            <a:ext cx="2148840" cy="24231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700" b="0">
                <a:solidFill>
                  <a:srgbClr val="052453"/>
                </a:solidFill>
                <a:latin typeface="Aptos"/>
              </a:rPr>
              <a:t>Identity</a:t>
            </a:r>
            <a:br/>
            <a:r>
              <a:t>Operator</a:t>
            </a:r>
            <a:br/>
            <a:r>
              <a:t>Capabilities</a:t>
            </a:r>
            <a:br/>
            <a:r>
              <a:t>Permissions</a:t>
            </a:r>
            <a:br/>
            <a:r>
              <a:t>Tools + data</a:t>
            </a:r>
            <a:br/>
            <a:r>
              <a:t>Authority level</a:t>
            </a:r>
            <a:br/>
            <a:r>
              <a:t>Governance status</a:t>
            </a:r>
            <a:br/>
            <a:r>
              <a:t>Human escalation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3566160" y="1207008"/>
            <a:ext cx="4800600" cy="603504"/>
          </a:xfrm>
          <a:prstGeom prst="roundRect">
            <a:avLst/>
          </a:prstGeom>
          <a:solidFill>
            <a:srgbClr val="052453"/>
          </a:solidFill>
          <a:ln>
            <a:solidFill>
              <a:srgbClr val="05245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3767328" y="1271016"/>
            <a:ext cx="475488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>
                <a:solidFill>
                  <a:srgbClr val="FFFFFF"/>
                </a:solidFill>
                <a:latin typeface="Aptos"/>
              </a:rPr>
              <a:t>01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315968" y="1261872"/>
            <a:ext cx="3749039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100" b="1">
                <a:solidFill>
                  <a:srgbClr val="FFFFFF"/>
                </a:solidFill>
                <a:latin typeface="Aptos"/>
              </a:rPr>
              <a:t>IDENTITY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3566160" y="1901952"/>
            <a:ext cx="4800600" cy="603504"/>
          </a:xfrm>
          <a:prstGeom prst="roundRect">
            <a:avLst/>
          </a:prstGeom>
          <a:solidFill>
            <a:srgbClr val="127D49"/>
          </a:solidFill>
          <a:ln>
            <a:solidFill>
              <a:srgbClr val="127D4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3767328" y="1965960"/>
            <a:ext cx="475488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>
                <a:solidFill>
                  <a:srgbClr val="FFFFFF"/>
                </a:solidFill>
                <a:latin typeface="Aptos"/>
              </a:rPr>
              <a:t>02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315968" y="1956816"/>
            <a:ext cx="3749039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100" b="1">
                <a:solidFill>
                  <a:srgbClr val="FFFFFF"/>
                </a:solidFill>
                <a:latin typeface="Aptos"/>
              </a:rPr>
              <a:t>AUTHENTICATION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3566160" y="2596896"/>
            <a:ext cx="4800600" cy="603504"/>
          </a:xfrm>
          <a:prstGeom prst="roundRect">
            <a:avLst/>
          </a:prstGeom>
          <a:solidFill>
            <a:srgbClr val="1BA1E2"/>
          </a:solidFill>
          <a:ln>
            <a:solidFill>
              <a:srgbClr val="1BA1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3767328" y="2660903"/>
            <a:ext cx="475488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>
                <a:solidFill>
                  <a:srgbClr val="FFFFFF"/>
                </a:solidFill>
                <a:latin typeface="Aptos"/>
              </a:rPr>
              <a:t>03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315968" y="2651760"/>
            <a:ext cx="3749039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100" b="1">
                <a:solidFill>
                  <a:srgbClr val="FFFFFF"/>
                </a:solidFill>
                <a:latin typeface="Aptos"/>
              </a:rPr>
              <a:t>CAPABILITY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3566160" y="3291839"/>
            <a:ext cx="4800600" cy="603504"/>
          </a:xfrm>
          <a:prstGeom prst="roundRect">
            <a:avLst/>
          </a:prstGeom>
          <a:solidFill>
            <a:srgbClr val="127D49"/>
          </a:solidFill>
          <a:ln>
            <a:solidFill>
              <a:srgbClr val="127D4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3767328" y="3355847"/>
            <a:ext cx="475488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>
                <a:solidFill>
                  <a:srgbClr val="FFFFFF"/>
                </a:solidFill>
                <a:latin typeface="Aptos"/>
              </a:rPr>
              <a:t>04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315968" y="3346703"/>
            <a:ext cx="3749039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100" b="1">
                <a:solidFill>
                  <a:srgbClr val="FFFFFF"/>
                </a:solidFill>
                <a:latin typeface="Aptos"/>
              </a:rPr>
              <a:t>PERMISSION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3566160" y="3986783"/>
            <a:ext cx="4800600" cy="603504"/>
          </a:xfrm>
          <a:prstGeom prst="roundRect">
            <a:avLst/>
          </a:prstGeom>
          <a:solidFill>
            <a:srgbClr val="E29600"/>
          </a:solidFill>
          <a:ln>
            <a:solidFill>
              <a:srgbClr val="E296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3767328" y="4050791"/>
            <a:ext cx="475488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>
                <a:solidFill>
                  <a:srgbClr val="FFFFFF"/>
                </a:solidFill>
                <a:latin typeface="Aptos"/>
              </a:rPr>
              <a:t>05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315968" y="4041647"/>
            <a:ext cx="3749039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100" b="1">
                <a:solidFill>
                  <a:srgbClr val="FFFFFF"/>
                </a:solidFill>
                <a:latin typeface="Aptos"/>
              </a:rPr>
              <a:t>MONITORING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3566160" y="4681727"/>
            <a:ext cx="4800600" cy="603504"/>
          </a:xfrm>
          <a:prstGeom prst="roundRect">
            <a:avLst/>
          </a:prstGeom>
          <a:solidFill>
            <a:srgbClr val="DA2A24"/>
          </a:solidFill>
          <a:ln>
            <a:solidFill>
              <a:srgbClr val="DA2A2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3767328" y="4745736"/>
            <a:ext cx="475488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>
                <a:solidFill>
                  <a:srgbClr val="FFFFFF"/>
                </a:solidFill>
                <a:latin typeface="Aptos"/>
              </a:rPr>
              <a:t>06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315968" y="4736591"/>
            <a:ext cx="3749039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100" b="1">
                <a:solidFill>
                  <a:srgbClr val="FFFFFF"/>
                </a:solidFill>
                <a:latin typeface="Aptos"/>
              </a:rPr>
              <a:t>HUMAN AUTHORITY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58368" y="5742432"/>
            <a:ext cx="7726679" cy="566928"/>
          </a:xfrm>
          <a:prstGeom prst="roundRect">
            <a:avLst/>
          </a:prstGeom>
          <a:solidFill>
            <a:srgbClr val="DA2A24"/>
          </a:solidFill>
          <a:ln>
            <a:solidFill>
              <a:srgbClr val="DA2A2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822960" y="5806440"/>
            <a:ext cx="740664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600" b="1">
                <a:solidFill>
                  <a:srgbClr val="FFFFFF"/>
                </a:solidFill>
                <a:latin typeface="Aptos"/>
              </a:rPr>
              <a:t>EMERGENCY KILL SWITCH  →  Suspend  •  Revoke  •  Disable Access  •  Alert  •  Audit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64592" y="6528816"/>
            <a:ext cx="2103120" cy="2011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000" b="1">
                <a:solidFill>
                  <a:srgbClr val="052453"/>
                </a:solidFill>
                <a:latin typeface="Aptos"/>
              </a:rPr>
              <a:t>UKAgenticAI.Team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446520" y="6528816"/>
            <a:ext cx="2423160" cy="2011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>
                <a:solidFill>
                  <a:srgbClr val="485C74"/>
                </a:solidFill>
                <a:latin typeface="Aptos"/>
              </a:rPr>
              <a:t>A stronger game. A smarter future.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64592" y="109728"/>
            <a:ext cx="41148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052453"/>
                </a:solidFill>
                <a:latin typeface="Aptos"/>
              </a:rPr>
              <a:t>5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58368" y="91440"/>
            <a:ext cx="8046720" cy="53035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800" b="1">
                <a:solidFill>
                  <a:srgbClr val="052453"/>
                </a:solidFill>
                <a:latin typeface="Aptos"/>
              </a:rPr>
              <a:t>The Chamber Workshop Funnel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621792"/>
            <a:ext cx="7955279" cy="32918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0">
                <a:solidFill>
                  <a:srgbClr val="485C74"/>
                </a:solidFill>
                <a:latin typeface="Aptos"/>
              </a:rPr>
              <a:t>From conversation to multi-club deployment.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11480" y="1325880"/>
            <a:ext cx="1298448" cy="3977639"/>
          </a:xfrm>
          <a:prstGeom prst="roundRect">
            <a:avLst/>
          </a:prstGeom>
          <a:solidFill>
            <a:srgbClr val="052453"/>
          </a:solidFill>
          <a:ln>
            <a:solidFill>
              <a:srgbClr val="05245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21208" y="1536192"/>
            <a:ext cx="1078992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000" b="1">
                <a:solidFill>
                  <a:srgbClr val="FFFFFF"/>
                </a:solidFill>
                <a:latin typeface="Aptos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84632" y="2139696"/>
            <a:ext cx="1152144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FFFFFF"/>
                </a:solidFill>
                <a:latin typeface="Aptos"/>
              </a:rPr>
              <a:t>WORKSHOP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" y="2834640"/>
            <a:ext cx="1115568" cy="10515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200" b="0">
                <a:solidFill>
                  <a:srgbClr val="FFFFFF"/>
                </a:solidFill>
                <a:latin typeface="Aptos"/>
              </a:rPr>
              <a:t>Convene clubs,</a:t>
            </a:r>
            <a:br/>
            <a:r>
              <a:t>technology,</a:t>
            </a:r>
            <a:br/>
            <a:r>
              <a:t>investors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1764792" y="1325880"/>
            <a:ext cx="1298448" cy="3977639"/>
          </a:xfrm>
          <a:prstGeom prst="roundRect">
            <a:avLst/>
          </a:prstGeom>
          <a:solidFill>
            <a:srgbClr val="0F70CD"/>
          </a:solidFill>
          <a:ln>
            <a:solidFill>
              <a:srgbClr val="0F70C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874519" y="1536192"/>
            <a:ext cx="1078992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000" b="1">
                <a:solidFill>
                  <a:srgbClr val="FFFFFF"/>
                </a:solidFill>
                <a:latin typeface="Aptos"/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837943" y="2139696"/>
            <a:ext cx="1152144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FFFFFF"/>
                </a:solidFill>
                <a:latin typeface="Aptos"/>
              </a:rPr>
              <a:t>REQUIREMENTS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856231" y="2834640"/>
            <a:ext cx="1115568" cy="10515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200" b="0">
                <a:solidFill>
                  <a:srgbClr val="FFFFFF"/>
                </a:solidFill>
                <a:latin typeface="Aptos"/>
              </a:rPr>
              <a:t>Identify club</a:t>
            </a:r>
            <a:br/>
            <a:r>
              <a:t>opportunities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3118104" y="1325880"/>
            <a:ext cx="1298448" cy="3977639"/>
          </a:xfrm>
          <a:prstGeom prst="roundRect">
            <a:avLst/>
          </a:prstGeom>
          <a:solidFill>
            <a:srgbClr val="127D49"/>
          </a:solidFill>
          <a:ln>
            <a:solidFill>
              <a:srgbClr val="127D4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3227832" y="1536192"/>
            <a:ext cx="1078992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000" b="1">
                <a:solidFill>
                  <a:srgbClr val="FFFFFF"/>
                </a:solidFill>
                <a:latin typeface="Aptos"/>
              </a:rPr>
              <a:t>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191256" y="2139696"/>
            <a:ext cx="1152144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FFFFFF"/>
                </a:solidFill>
                <a:latin typeface="Aptos"/>
              </a:rPr>
              <a:t>DESIGN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209544" y="2834640"/>
            <a:ext cx="1115568" cy="10515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200" b="0">
                <a:solidFill>
                  <a:srgbClr val="FFFFFF"/>
                </a:solidFill>
                <a:latin typeface="Aptos"/>
              </a:rPr>
              <a:t>Governance +</a:t>
            </a:r>
            <a:br/>
            <a:r>
              <a:t>technology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4471416" y="1325880"/>
            <a:ext cx="1298448" cy="3977639"/>
          </a:xfrm>
          <a:prstGeom prst="roundRect">
            <a:avLst/>
          </a:prstGeom>
          <a:solidFill>
            <a:srgbClr val="E29600"/>
          </a:solidFill>
          <a:ln>
            <a:solidFill>
              <a:srgbClr val="E296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4581144" y="1536192"/>
            <a:ext cx="1078992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000" b="1">
                <a:solidFill>
                  <a:srgbClr val="FFFFFF"/>
                </a:solidFill>
                <a:latin typeface="Aptos"/>
              </a:rPr>
              <a:t>4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544568" y="2139696"/>
            <a:ext cx="1152144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FFFFFF"/>
                </a:solidFill>
                <a:latin typeface="Aptos"/>
              </a:rPr>
              <a:t>PILOT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562856" y="2834640"/>
            <a:ext cx="1115568" cy="10515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200" b="0">
                <a:solidFill>
                  <a:srgbClr val="FFFFFF"/>
                </a:solidFill>
                <a:latin typeface="Aptos"/>
              </a:rPr>
              <a:t>30 / 60 / 90-day</a:t>
            </a:r>
            <a:br/>
            <a:r>
              <a:t>demonstrators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824728" y="1325880"/>
            <a:ext cx="1298448" cy="3977639"/>
          </a:xfrm>
          <a:prstGeom prst="roundRect">
            <a:avLst/>
          </a:prstGeom>
          <a:solidFill>
            <a:srgbClr val="EF6716"/>
          </a:solidFill>
          <a:ln>
            <a:solidFill>
              <a:srgbClr val="EF671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5934456" y="1536192"/>
            <a:ext cx="1078992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000" b="1">
                <a:solidFill>
                  <a:srgbClr val="FFFFFF"/>
                </a:solidFill>
                <a:latin typeface="Aptos"/>
              </a:rPr>
              <a:t>5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897880" y="2139696"/>
            <a:ext cx="1152144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FFFFFF"/>
                </a:solidFill>
                <a:latin typeface="Aptos"/>
              </a:rPr>
              <a:t>DEPLOY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916168" y="2834640"/>
            <a:ext cx="1115568" cy="10515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200" b="0">
                <a:solidFill>
                  <a:srgbClr val="FFFFFF"/>
                </a:solidFill>
                <a:latin typeface="Aptos"/>
              </a:rPr>
              <a:t>Club rollout +</a:t>
            </a:r>
            <a:br/>
            <a:r>
              <a:t>optimisation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7178040" y="1325880"/>
            <a:ext cx="1298448" cy="3977639"/>
          </a:xfrm>
          <a:prstGeom prst="roundRect">
            <a:avLst/>
          </a:prstGeom>
          <a:solidFill>
            <a:srgbClr val="DA2A24"/>
          </a:solidFill>
          <a:ln>
            <a:solidFill>
              <a:srgbClr val="DA2A2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7287768" y="1536192"/>
            <a:ext cx="1078992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000" b="1">
                <a:solidFill>
                  <a:srgbClr val="FFFFFF"/>
                </a:solidFill>
                <a:latin typeface="Aptos"/>
              </a:rPr>
              <a:t>6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251192" y="2139696"/>
            <a:ext cx="1152144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FFFFFF"/>
                </a:solidFill>
                <a:latin typeface="Aptos"/>
              </a:rPr>
              <a:t>SCALE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269480" y="2834640"/>
            <a:ext cx="1115568" cy="10515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200" b="0">
                <a:solidFill>
                  <a:srgbClr val="FFFFFF"/>
                </a:solidFill>
                <a:latin typeface="Aptos"/>
              </a:rPr>
              <a:t>Repeat across</a:t>
            </a:r>
            <a:br/>
            <a:r>
              <a:t>clubs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530352" y="5532120"/>
            <a:ext cx="8046720" cy="34747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400" b="1">
                <a:solidFill>
                  <a:srgbClr val="052453"/>
                </a:solidFill>
                <a:latin typeface="Aptos"/>
              </a:rPr>
              <a:t>RELATIONSHIPS  →  OPPORTUNITIES  →  PROJECTS  →  REVENUE  →  IMPACT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1005840" y="5925312"/>
            <a:ext cx="7132320" cy="438912"/>
          </a:xfrm>
          <a:prstGeom prst="roundRect">
            <a:avLst/>
          </a:prstGeom>
          <a:solidFill>
            <a:srgbClr val="EFF7FD"/>
          </a:solidFill>
          <a:ln>
            <a:solidFill>
              <a:srgbClr val="EFF7F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1143000" y="5952744"/>
            <a:ext cx="685800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600" b="1">
                <a:solidFill>
                  <a:srgbClr val="052453"/>
                </a:solidFill>
                <a:latin typeface="Aptos"/>
              </a:rPr>
              <a:t>One workshop can become a repeatable multi-club pipeline.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64592" y="6528816"/>
            <a:ext cx="2103120" cy="2011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000" b="1">
                <a:solidFill>
                  <a:srgbClr val="052453"/>
                </a:solidFill>
                <a:latin typeface="Aptos"/>
              </a:rPr>
              <a:t>UKAgenticAI.Team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6446520" y="6528816"/>
            <a:ext cx="2423160" cy="2011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>
                <a:solidFill>
                  <a:srgbClr val="485C74"/>
                </a:solidFill>
                <a:latin typeface="Aptos"/>
              </a:rPr>
              <a:t>A stronger game. A smarter future.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64592" y="109728"/>
            <a:ext cx="41148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052453"/>
                </a:solidFill>
                <a:latin typeface="Aptos"/>
              </a:rPr>
              <a:t>6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58368" y="91440"/>
            <a:ext cx="8046720" cy="53035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800" b="1">
                <a:solidFill>
                  <a:srgbClr val="052453"/>
                </a:solidFill>
                <a:latin typeface="Aptos"/>
              </a:rPr>
              <a:t>Operator Opportunity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621792"/>
            <a:ext cx="7955279" cy="32918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0">
                <a:solidFill>
                  <a:srgbClr val="485C74"/>
                </a:solidFill>
                <a:latin typeface="Aptos"/>
              </a:rPr>
              <a:t>Why a football agent?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1234440"/>
            <a:ext cx="2880360" cy="1645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052453"/>
                </a:solidFill>
                <a:latin typeface="Aptos"/>
              </a:rPr>
              <a:t>RELATIONSHIPS</a:t>
            </a:r>
          </a:p>
          <a:p>
            <a:pPr algn="l"/>
            <a:r>
              <a:rPr sz="1700" b="0">
                <a:solidFill>
                  <a:srgbClr val="485C74"/>
                </a:solidFill>
                <a:latin typeface="Aptos"/>
              </a:rPr>
              <a:t>BECOME</a:t>
            </a:r>
          </a:p>
          <a:p>
            <a:pPr algn="l"/>
            <a:r>
              <a:rPr sz="2400" b="1">
                <a:solidFill>
                  <a:srgbClr val="0F70CD"/>
                </a:solidFill>
                <a:latin typeface="Aptos"/>
              </a:rPr>
              <a:t>INFRASTRUCTURE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02920" y="3127248"/>
            <a:ext cx="2880360" cy="2240280"/>
          </a:xfrm>
          <a:prstGeom prst="roundRect">
            <a:avLst/>
          </a:prstGeom>
          <a:solidFill>
            <a:srgbClr val="052453"/>
          </a:solidFill>
          <a:ln>
            <a:solidFill>
              <a:srgbClr val="05245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58952" y="3429000"/>
            <a:ext cx="2377440" cy="1417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000" b="1">
                <a:solidFill>
                  <a:srgbClr val="FFFFFF"/>
                </a:solidFill>
                <a:latin typeface="Aptos"/>
              </a:rPr>
              <a:t>From representing people</a:t>
            </a:r>
            <a:br/>
            <a:r>
              <a:t>to enabling trusted AI Agents</a:t>
            </a:r>
            <a:br/>
            <a:r>
              <a:t>across the football ecosystem.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794760" y="1234440"/>
            <a:ext cx="1600200" cy="2560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100" b="1">
                <a:solidFill>
                  <a:srgbClr val="0F70CD"/>
                </a:solidFill>
                <a:latin typeface="Aptos"/>
              </a:rPr>
              <a:t>CLUB ACCESS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349240" y="1207008"/>
            <a:ext cx="2971800" cy="47548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1">
                <a:solidFill>
                  <a:srgbClr val="052453"/>
                </a:solidFill>
                <a:latin typeface="Aptos"/>
              </a:rPr>
              <a:t>Established club relationships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794760" y="1947672"/>
            <a:ext cx="1600200" cy="2560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100" b="1">
                <a:solidFill>
                  <a:srgbClr val="0F70CD"/>
                </a:solidFill>
                <a:latin typeface="Aptos"/>
              </a:rPr>
              <a:t>FOOTBALL KNOWLEDGE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349240" y="1920240"/>
            <a:ext cx="2971800" cy="47548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1">
                <a:solidFill>
                  <a:srgbClr val="052453"/>
                </a:solidFill>
                <a:latin typeface="Aptos"/>
              </a:rPr>
              <a:t>Deep operational understanding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794760" y="2660904"/>
            <a:ext cx="1600200" cy="2560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100" b="1">
                <a:solidFill>
                  <a:srgbClr val="0F70CD"/>
                </a:solidFill>
                <a:latin typeface="Aptos"/>
              </a:rPr>
              <a:t>COMMERCIAL REACH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349240" y="2633472"/>
            <a:ext cx="2971800" cy="47548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1">
                <a:solidFill>
                  <a:srgbClr val="052453"/>
                </a:solidFill>
                <a:latin typeface="Aptos"/>
              </a:rPr>
              <a:t>Regional + commercial networks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794760" y="3374136"/>
            <a:ext cx="1600200" cy="2560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100" b="1">
                <a:solidFill>
                  <a:srgbClr val="0F70CD"/>
                </a:solidFill>
                <a:latin typeface="Aptos"/>
              </a:rPr>
              <a:t>CONVENING POWER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349240" y="3346704"/>
            <a:ext cx="2971800" cy="47548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1">
                <a:solidFill>
                  <a:srgbClr val="052453"/>
                </a:solidFill>
                <a:latin typeface="Aptos"/>
              </a:rPr>
              <a:t>Bring the right stakeholders together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794760" y="4087368"/>
            <a:ext cx="1600200" cy="2560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100" b="1">
                <a:solidFill>
                  <a:srgbClr val="0F70CD"/>
                </a:solidFill>
                <a:latin typeface="Aptos"/>
              </a:rPr>
              <a:t>TRUST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49240" y="4059936"/>
            <a:ext cx="2971800" cy="47548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1">
                <a:solidFill>
                  <a:srgbClr val="052453"/>
                </a:solidFill>
                <a:latin typeface="Aptos"/>
              </a:rPr>
              <a:t>Credibility with players, clubs + industry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794760" y="4800600"/>
            <a:ext cx="1600200" cy="2560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100" b="1">
                <a:solidFill>
                  <a:srgbClr val="0F70CD"/>
                </a:solidFill>
                <a:latin typeface="Aptos"/>
              </a:rPr>
              <a:t>LEADERSHIP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349240" y="4773168"/>
            <a:ext cx="2971800" cy="47548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1">
                <a:solidFill>
                  <a:srgbClr val="052453"/>
                </a:solidFill>
                <a:latin typeface="Aptos"/>
              </a:rPr>
              <a:t>Operate the football vertical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64592" y="6528816"/>
            <a:ext cx="2103120" cy="2011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000" b="1">
                <a:solidFill>
                  <a:srgbClr val="052453"/>
                </a:solidFill>
                <a:latin typeface="Aptos"/>
              </a:rPr>
              <a:t>UKAgenticAI.Team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446520" y="6528816"/>
            <a:ext cx="2423160" cy="2011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>
                <a:solidFill>
                  <a:srgbClr val="485C74"/>
                </a:solidFill>
                <a:latin typeface="Aptos"/>
              </a:rPr>
              <a:t>A stronger game. A smarter future.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64592" y="109728"/>
            <a:ext cx="41148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052453"/>
                </a:solidFill>
                <a:latin typeface="Aptos"/>
              </a:rPr>
              <a:t>7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58368" y="91440"/>
            <a:ext cx="8046720" cy="53035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800" b="1">
                <a:solidFill>
                  <a:srgbClr val="052453"/>
                </a:solidFill>
                <a:latin typeface="Aptos"/>
              </a:rPr>
              <a:t>Operator Economics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621792"/>
            <a:ext cx="7955279" cy="32918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0">
                <a:solidFill>
                  <a:srgbClr val="485C74"/>
                </a:solidFill>
                <a:latin typeface="Aptos"/>
              </a:rPr>
              <a:t>Multiple revenue streams. One scalable platform.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1234440"/>
            <a:ext cx="210312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900" b="1">
                <a:solidFill>
                  <a:srgbClr val="052453"/>
                </a:solidFill>
                <a:latin typeface="Aptos"/>
              </a:rPr>
              <a:t>BUILD ONCE.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1737360"/>
            <a:ext cx="2286000" cy="9601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900" b="1">
                <a:solidFill>
                  <a:srgbClr val="0F70CD"/>
                </a:solidFill>
                <a:latin typeface="Aptos"/>
              </a:rPr>
              <a:t>ADAPT ACROSS</a:t>
            </a:r>
            <a:br/>
            <a:r>
              <a:t>FOOTBALL.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02920" y="2907792"/>
            <a:ext cx="2240280" cy="11430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600" b="0">
                <a:solidFill>
                  <a:srgbClr val="485C74"/>
                </a:solidFill>
                <a:latin typeface="Aptos"/>
              </a:rPr>
              <a:t>The operator participates across the value chain — from programme creation to recurring services.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971800" y="1234440"/>
            <a:ext cx="2514600" cy="1298448"/>
          </a:xfrm>
          <a:prstGeom prst="roundRect">
            <a:avLst/>
          </a:prstGeom>
          <a:solidFill>
            <a:srgbClr val="FFFFFF"/>
          </a:solidFill>
          <a:ln>
            <a:solidFill>
              <a:srgbClr val="D2E1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2971800" y="1234440"/>
            <a:ext cx="109728" cy="1298448"/>
          </a:xfrm>
          <a:prstGeom prst="rect">
            <a:avLst/>
          </a:prstGeom>
          <a:solidFill>
            <a:srgbClr val="052453"/>
          </a:solidFill>
          <a:ln>
            <a:solidFill>
              <a:srgbClr val="05245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227832" y="1380744"/>
            <a:ext cx="2011680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1">
                <a:solidFill>
                  <a:srgbClr val="052453"/>
                </a:solidFill>
                <a:latin typeface="Aptos"/>
              </a:rPr>
              <a:t>PROGRAMME</a:t>
            </a:r>
            <a:br/>
            <a:r>
              <a:t>OPERATION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227832" y="1892808"/>
            <a:ext cx="2011680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00" b="0">
                <a:solidFill>
                  <a:srgbClr val="485C74"/>
                </a:solidFill>
                <a:latin typeface="Aptos"/>
              </a:rPr>
              <a:t>Regional + sector fees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806440" y="1234440"/>
            <a:ext cx="2514600" cy="1298448"/>
          </a:xfrm>
          <a:prstGeom prst="roundRect">
            <a:avLst/>
          </a:prstGeom>
          <a:solidFill>
            <a:srgbClr val="FFFFFF"/>
          </a:solidFill>
          <a:ln>
            <a:solidFill>
              <a:srgbClr val="D2E1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5806440" y="1234440"/>
            <a:ext cx="109728" cy="1298448"/>
          </a:xfrm>
          <a:prstGeom prst="rect">
            <a:avLst/>
          </a:prstGeom>
          <a:solidFill>
            <a:srgbClr val="127D49"/>
          </a:solidFill>
          <a:ln>
            <a:solidFill>
              <a:srgbClr val="127D4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062472" y="1380744"/>
            <a:ext cx="2011680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>
                <a:solidFill>
                  <a:srgbClr val="052453"/>
                </a:solidFill>
                <a:latin typeface="Aptos"/>
              </a:rPr>
              <a:t>PREMIERSHIP.TEAM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062472" y="1892808"/>
            <a:ext cx="2011680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00" b="0">
                <a:solidFill>
                  <a:srgbClr val="485C74"/>
                </a:solidFill>
                <a:latin typeface="Aptos"/>
              </a:rPr>
              <a:t>Identity + governance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2971800" y="2788920"/>
            <a:ext cx="2514600" cy="1298448"/>
          </a:xfrm>
          <a:prstGeom prst="roundRect">
            <a:avLst/>
          </a:prstGeom>
          <a:solidFill>
            <a:srgbClr val="FFFFFF"/>
          </a:solidFill>
          <a:ln>
            <a:solidFill>
              <a:srgbClr val="D2E1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2971800" y="2788920"/>
            <a:ext cx="109728" cy="1298448"/>
          </a:xfrm>
          <a:prstGeom prst="rect">
            <a:avLst/>
          </a:prstGeom>
          <a:solidFill>
            <a:srgbClr val="0F70CD"/>
          </a:solidFill>
          <a:ln>
            <a:solidFill>
              <a:srgbClr val="0F70C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3227832" y="2935224"/>
            <a:ext cx="2011680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1">
                <a:solidFill>
                  <a:srgbClr val="052453"/>
                </a:solidFill>
                <a:latin typeface="Aptos"/>
              </a:rPr>
              <a:t>CLUB AI</a:t>
            </a:r>
            <a:br/>
            <a:r>
              <a:t>PROJECTS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227832" y="3447287"/>
            <a:ext cx="2011680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00" b="0">
                <a:solidFill>
                  <a:srgbClr val="485C74"/>
                </a:solidFill>
                <a:latin typeface="Aptos"/>
              </a:rPr>
              <a:t>Programme + implementation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806440" y="2788920"/>
            <a:ext cx="2514600" cy="1298448"/>
          </a:xfrm>
          <a:prstGeom prst="roundRect">
            <a:avLst/>
          </a:prstGeom>
          <a:solidFill>
            <a:srgbClr val="FFFFFF"/>
          </a:solidFill>
          <a:ln>
            <a:solidFill>
              <a:srgbClr val="D2E1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5806440" y="2788920"/>
            <a:ext cx="109728" cy="1298448"/>
          </a:xfrm>
          <a:prstGeom prst="rect">
            <a:avLst/>
          </a:prstGeom>
          <a:solidFill>
            <a:srgbClr val="653FB5"/>
          </a:solidFill>
          <a:ln>
            <a:solidFill>
              <a:srgbClr val="653FB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062472" y="2935224"/>
            <a:ext cx="2011680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1">
                <a:solidFill>
                  <a:srgbClr val="052453"/>
                </a:solidFill>
                <a:latin typeface="Aptos"/>
              </a:rPr>
              <a:t>AGENT-IN-A-BOX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062472" y="3447287"/>
            <a:ext cx="2011680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00" b="0">
                <a:solidFill>
                  <a:srgbClr val="485C74"/>
                </a:solidFill>
                <a:latin typeface="Aptos"/>
              </a:rPr>
              <a:t>Recurring services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2971800" y="4343400"/>
            <a:ext cx="2514600" cy="1298448"/>
          </a:xfrm>
          <a:prstGeom prst="roundRect">
            <a:avLst/>
          </a:prstGeom>
          <a:solidFill>
            <a:srgbClr val="FFFFFF"/>
          </a:solidFill>
          <a:ln>
            <a:solidFill>
              <a:srgbClr val="D2E1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2971800" y="4343400"/>
            <a:ext cx="109728" cy="1298448"/>
          </a:xfrm>
          <a:prstGeom prst="rect">
            <a:avLst/>
          </a:prstGeom>
          <a:solidFill>
            <a:srgbClr val="EF6716"/>
          </a:solidFill>
          <a:ln>
            <a:solidFill>
              <a:srgbClr val="EF671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3227832" y="4489704"/>
            <a:ext cx="2011680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1">
                <a:solidFill>
                  <a:srgbClr val="052453"/>
                </a:solidFill>
                <a:latin typeface="Aptos"/>
              </a:rPr>
              <a:t>PARTNERSHIPS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3227832" y="5001768"/>
            <a:ext cx="2011680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00" b="0">
                <a:solidFill>
                  <a:srgbClr val="485C74"/>
                </a:solidFill>
                <a:latin typeface="Aptos"/>
              </a:rPr>
              <a:t>Transparent commercial arrangements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5806440" y="4343400"/>
            <a:ext cx="2514600" cy="1298448"/>
          </a:xfrm>
          <a:prstGeom prst="roundRect">
            <a:avLst/>
          </a:prstGeom>
          <a:solidFill>
            <a:srgbClr val="FFFFFF"/>
          </a:solidFill>
          <a:ln>
            <a:solidFill>
              <a:srgbClr val="D2E1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Rectangle 28"/>
          <p:cNvSpPr/>
          <p:nvPr/>
        </p:nvSpPr>
        <p:spPr>
          <a:xfrm>
            <a:off x="5806440" y="4343400"/>
            <a:ext cx="109728" cy="1298448"/>
          </a:xfrm>
          <a:prstGeom prst="rect">
            <a:avLst/>
          </a:prstGeom>
          <a:solidFill>
            <a:srgbClr val="DA2A24"/>
          </a:solidFill>
          <a:ln>
            <a:solidFill>
              <a:srgbClr val="DA2A2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062472" y="4489704"/>
            <a:ext cx="2011680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1">
                <a:solidFill>
                  <a:srgbClr val="052453"/>
                </a:solidFill>
                <a:latin typeface="Aptos"/>
              </a:rPr>
              <a:t>SPONSORSHIP +</a:t>
            </a:r>
            <a:br/>
            <a:r>
              <a:t>MARKETPLACE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6062472" y="5001768"/>
            <a:ext cx="2011680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00" b="0">
                <a:solidFill>
                  <a:srgbClr val="485C74"/>
                </a:solidFill>
                <a:latin typeface="Aptos"/>
              </a:rPr>
              <a:t>Ecosystem revenue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64592" y="6528816"/>
            <a:ext cx="2103120" cy="2011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000" b="1">
                <a:solidFill>
                  <a:srgbClr val="052453"/>
                </a:solidFill>
                <a:latin typeface="Aptos"/>
              </a:rPr>
              <a:t>UKAgenticAI.Team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6446520" y="6528816"/>
            <a:ext cx="2423160" cy="2011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>
                <a:solidFill>
                  <a:srgbClr val="485C74"/>
                </a:solidFill>
                <a:latin typeface="Aptos"/>
              </a:rPr>
              <a:t>A stronger game. A smarter future.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64592" y="109728"/>
            <a:ext cx="41148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052453"/>
                </a:solidFill>
                <a:latin typeface="Aptos"/>
              </a:rPr>
              <a:t>8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58368" y="91440"/>
            <a:ext cx="8046720" cy="53035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800" b="1">
                <a:solidFill>
                  <a:srgbClr val="052453"/>
                </a:solidFill>
                <a:latin typeface="Aptos"/>
              </a:rPr>
              <a:t>Consortium Structure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621792"/>
            <a:ext cx="7955279" cy="32918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0">
                <a:solidFill>
                  <a:srgbClr val="485C74"/>
                </a:solidFill>
                <a:latin typeface="Aptos"/>
              </a:rPr>
              <a:t>Capital + capability + football expertise.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3127248" y="2240280"/>
            <a:ext cx="2880360" cy="1234440"/>
          </a:xfrm>
          <a:prstGeom prst="roundRect">
            <a:avLst/>
          </a:prstGeom>
          <a:solidFill>
            <a:srgbClr val="052453"/>
          </a:solidFill>
          <a:ln>
            <a:solidFill>
              <a:srgbClr val="05245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3310128" y="2450592"/>
            <a:ext cx="2514600" cy="74980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000" b="1">
                <a:solidFill>
                  <a:srgbClr val="FFFFFF"/>
                </a:solidFill>
                <a:latin typeface="Aptos"/>
              </a:rPr>
              <a:t>UKAgenticAI.Team</a:t>
            </a:r>
            <a:br/>
            <a:r>
              <a:t>INVESTOR CONSORTIUM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3703320" y="1051560"/>
            <a:ext cx="1828800" cy="960120"/>
          </a:xfrm>
          <a:prstGeom prst="roundRect">
            <a:avLst/>
          </a:prstGeom>
          <a:solidFill>
            <a:srgbClr val="0F70CD"/>
          </a:solidFill>
          <a:ln>
            <a:solidFill>
              <a:srgbClr val="0F70C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3813048" y="1161288"/>
            <a:ext cx="1609344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FFFFFF"/>
                </a:solidFill>
                <a:latin typeface="Aptos"/>
              </a:rPr>
              <a:t>INVESTORS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813048" y="1490472"/>
            <a:ext cx="1609344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0">
                <a:solidFill>
                  <a:srgbClr val="FFFFFF"/>
                </a:solidFill>
                <a:latin typeface="Aptos"/>
              </a:rPr>
              <a:t>Capital + strategic support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0" y="1600200"/>
            <a:ext cx="1828800" cy="960120"/>
          </a:xfrm>
          <a:prstGeom prst="roundRect">
            <a:avLst/>
          </a:prstGeom>
          <a:solidFill>
            <a:srgbClr val="127D49"/>
          </a:solidFill>
          <a:ln>
            <a:solidFill>
              <a:srgbClr val="127D4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510528" y="1709928"/>
            <a:ext cx="1609344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FFFFFF"/>
                </a:solidFill>
                <a:latin typeface="Aptos"/>
              </a:rPr>
              <a:t>FOOTBALL AGENT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10528" y="2039112"/>
            <a:ext cx="1609344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0">
                <a:solidFill>
                  <a:srgbClr val="FFFFFF"/>
                </a:solidFill>
                <a:latin typeface="Aptos"/>
              </a:rPr>
              <a:t>Operating partner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400800" y="4069080"/>
            <a:ext cx="1828800" cy="960120"/>
          </a:xfrm>
          <a:prstGeom prst="roundRect">
            <a:avLst/>
          </a:prstGeom>
          <a:solidFill>
            <a:srgbClr val="1BA1E2"/>
          </a:solidFill>
          <a:ln>
            <a:solidFill>
              <a:srgbClr val="1BA1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10528" y="4178808"/>
            <a:ext cx="1609344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FFFFFF"/>
                </a:solidFill>
                <a:latin typeface="Aptos"/>
              </a:rPr>
              <a:t>TECH PARTNERS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510528" y="4507992"/>
            <a:ext cx="1609344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0">
                <a:solidFill>
                  <a:srgbClr val="FFFFFF"/>
                </a:solidFill>
                <a:latin typeface="Aptos"/>
              </a:rPr>
              <a:t>AI + security + integration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3703320" y="4892040"/>
            <a:ext cx="1828800" cy="960120"/>
          </a:xfrm>
          <a:prstGeom prst="roundRect">
            <a:avLst/>
          </a:prstGeom>
          <a:solidFill>
            <a:srgbClr val="E29600"/>
          </a:solidFill>
          <a:ln>
            <a:solidFill>
              <a:srgbClr val="E296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3813048" y="5001768"/>
            <a:ext cx="1609344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FFFFFF"/>
                </a:solidFill>
                <a:latin typeface="Aptos"/>
              </a:rPr>
              <a:t>ADVISORY BOARD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813048" y="5330952"/>
            <a:ext cx="1609344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0">
                <a:solidFill>
                  <a:srgbClr val="FFFFFF"/>
                </a:solidFill>
                <a:latin typeface="Aptos"/>
              </a:rPr>
              <a:t>Governance + legal + ethics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1005840" y="4069080"/>
            <a:ext cx="1828800" cy="960120"/>
          </a:xfrm>
          <a:prstGeom prst="roundRect">
            <a:avLst/>
          </a:prstGeom>
          <a:solidFill>
            <a:srgbClr val="EF6716"/>
          </a:solidFill>
          <a:ln>
            <a:solidFill>
              <a:srgbClr val="EF671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1115568" y="4178808"/>
            <a:ext cx="1609344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FFFFFF"/>
                </a:solidFill>
                <a:latin typeface="Aptos"/>
              </a:rPr>
              <a:t>CHAMBERS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115568" y="4507992"/>
            <a:ext cx="1609344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0">
                <a:solidFill>
                  <a:srgbClr val="FFFFFF"/>
                </a:solidFill>
                <a:latin typeface="Aptos"/>
              </a:rPr>
              <a:t>Regional programmes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1005840" y="1600200"/>
            <a:ext cx="1828800" cy="960120"/>
          </a:xfrm>
          <a:prstGeom prst="roundRect">
            <a:avLst/>
          </a:prstGeom>
          <a:solidFill>
            <a:srgbClr val="DA2A24"/>
          </a:solidFill>
          <a:ln>
            <a:solidFill>
              <a:srgbClr val="DA2A2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1115568" y="1709928"/>
            <a:ext cx="1609344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FFFFFF"/>
                </a:solidFill>
                <a:latin typeface="Aptos"/>
              </a:rPr>
              <a:t>CLUBS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115568" y="2039112"/>
            <a:ext cx="1609344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0">
                <a:solidFill>
                  <a:srgbClr val="FFFFFF"/>
                </a:solidFill>
                <a:latin typeface="Aptos"/>
              </a:rPr>
              <a:t>Participation + use cases</a:t>
            </a:r>
          </a:p>
        </p:txBody>
      </p:sp>
      <p:cxnSp>
        <p:nvCxnSpPr>
          <p:cNvPr id="25" name="Connector 24"/>
          <p:cNvCxnSpPr/>
          <p:nvPr/>
        </p:nvCxnSpPr>
        <p:spPr>
          <a:xfrm flipV="1">
            <a:off x="4572000" y="2011680"/>
            <a:ext cx="0" cy="228600"/>
          </a:xfrm>
          <a:prstGeom prst="line">
            <a:avLst/>
          </a:prstGeom>
          <a:ln w="25400">
            <a:solidFill>
              <a:srgbClr val="91A5B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Connector 25"/>
          <p:cNvCxnSpPr/>
          <p:nvPr/>
        </p:nvCxnSpPr>
        <p:spPr>
          <a:xfrm flipV="1">
            <a:off x="6007608" y="2103120"/>
            <a:ext cx="393192" cy="640080"/>
          </a:xfrm>
          <a:prstGeom prst="line">
            <a:avLst/>
          </a:prstGeom>
          <a:ln w="25400">
            <a:solidFill>
              <a:srgbClr val="91A5B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Connector 26"/>
          <p:cNvCxnSpPr/>
          <p:nvPr/>
        </p:nvCxnSpPr>
        <p:spPr>
          <a:xfrm>
            <a:off x="6007608" y="3246120"/>
            <a:ext cx="393192" cy="1143000"/>
          </a:xfrm>
          <a:prstGeom prst="line">
            <a:avLst/>
          </a:prstGeom>
          <a:ln w="25400">
            <a:solidFill>
              <a:srgbClr val="91A5B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Connector 27"/>
          <p:cNvCxnSpPr/>
          <p:nvPr/>
        </p:nvCxnSpPr>
        <p:spPr>
          <a:xfrm>
            <a:off x="4572000" y="3474720"/>
            <a:ext cx="0" cy="1417320"/>
          </a:xfrm>
          <a:prstGeom prst="line">
            <a:avLst/>
          </a:prstGeom>
          <a:ln w="25400">
            <a:solidFill>
              <a:srgbClr val="91A5B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Connector 28"/>
          <p:cNvCxnSpPr/>
          <p:nvPr/>
        </p:nvCxnSpPr>
        <p:spPr>
          <a:xfrm flipH="1">
            <a:off x="2834640" y="3246120"/>
            <a:ext cx="292608" cy="1143000"/>
          </a:xfrm>
          <a:prstGeom prst="line">
            <a:avLst/>
          </a:prstGeom>
          <a:ln w="25400">
            <a:solidFill>
              <a:srgbClr val="91A5B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Connector 29"/>
          <p:cNvCxnSpPr/>
          <p:nvPr/>
        </p:nvCxnSpPr>
        <p:spPr>
          <a:xfrm flipH="1" flipV="1">
            <a:off x="2834640" y="2103120"/>
            <a:ext cx="292608" cy="640080"/>
          </a:xfrm>
          <a:prstGeom prst="line">
            <a:avLst/>
          </a:prstGeom>
          <a:ln w="25400">
            <a:solidFill>
              <a:srgbClr val="91A5B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164592" y="6528816"/>
            <a:ext cx="2103120" cy="2011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000" b="1">
                <a:solidFill>
                  <a:srgbClr val="052453"/>
                </a:solidFill>
                <a:latin typeface="Aptos"/>
              </a:rPr>
              <a:t>UKAgenticAI.Team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446520" y="6528816"/>
            <a:ext cx="2423160" cy="2011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>
                <a:solidFill>
                  <a:srgbClr val="485C74"/>
                </a:solidFill>
                <a:latin typeface="Aptos"/>
              </a:rPr>
              <a:t>A stronger game. A smarter future.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64592" y="109728"/>
            <a:ext cx="41148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052453"/>
                </a:solidFill>
                <a:latin typeface="Aptos"/>
              </a:rPr>
              <a:t>9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58368" y="91440"/>
            <a:ext cx="8046720" cy="53035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800" b="1">
                <a:solidFill>
                  <a:srgbClr val="052453"/>
                </a:solidFill>
                <a:latin typeface="Aptos"/>
              </a:rPr>
              <a:t>90-Day Launch Plan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621792"/>
            <a:ext cx="7955279" cy="32918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0">
                <a:solidFill>
                  <a:srgbClr val="485C74"/>
                </a:solidFill>
                <a:latin typeface="Aptos"/>
              </a:rPr>
              <a:t>From foundation to first demonstrators.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38912" y="1325880"/>
            <a:ext cx="2633472" cy="4434840"/>
          </a:xfrm>
          <a:prstGeom prst="roundRect">
            <a:avLst/>
          </a:prstGeom>
          <a:solidFill>
            <a:srgbClr val="FFFFFF"/>
          </a:solidFill>
          <a:ln>
            <a:solidFill>
              <a:srgbClr val="D2E1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438912" y="1325880"/>
            <a:ext cx="2633472" cy="960120"/>
          </a:xfrm>
          <a:prstGeom prst="roundRect">
            <a:avLst/>
          </a:prstGeom>
          <a:solidFill>
            <a:srgbClr val="052453"/>
          </a:solidFill>
          <a:ln>
            <a:solidFill>
              <a:srgbClr val="05245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03503" y="1426464"/>
            <a:ext cx="2304288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200" b="1">
                <a:solidFill>
                  <a:srgbClr val="FFFFFF"/>
                </a:solidFill>
                <a:latin typeface="Aptos"/>
              </a:rPr>
              <a:t>DAYS 1–30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3503" y="1755648"/>
            <a:ext cx="2304288" cy="29260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400" b="1">
                <a:solidFill>
                  <a:srgbClr val="FFFFFF"/>
                </a:solidFill>
                <a:latin typeface="Aptos"/>
              </a:rPr>
              <a:t>FOUNDATION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2542032"/>
            <a:ext cx="347472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052453"/>
                </a:solidFill>
                <a:latin typeface="Aptos"/>
              </a:rPr>
              <a:t>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60704" y="2523744"/>
            <a:ext cx="1783080" cy="47548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>
                <a:solidFill>
                  <a:srgbClr val="052453"/>
                </a:solidFill>
                <a:latin typeface="Aptos"/>
              </a:rPr>
              <a:t>Finalise consortium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3255263"/>
            <a:ext cx="347472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052453"/>
                </a:solidFill>
                <a:latin typeface="Aptos"/>
              </a:rP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60704" y="3236975"/>
            <a:ext cx="1783080" cy="47548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>
                <a:solidFill>
                  <a:srgbClr val="052453"/>
                </a:solidFill>
                <a:latin typeface="Aptos"/>
              </a:rPr>
              <a:t>Agree operator role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0080" y="3968496"/>
            <a:ext cx="347472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052453"/>
                </a:solidFill>
                <a:latin typeface="Aptos"/>
              </a:rPr>
              <a:t>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60704" y="3950208"/>
            <a:ext cx="1783080" cy="47548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>
                <a:solidFill>
                  <a:srgbClr val="052453"/>
                </a:solidFill>
                <a:latin typeface="Aptos"/>
              </a:rPr>
              <a:t>Confirm governance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0080" y="4681728"/>
            <a:ext cx="347472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052453"/>
                </a:solidFill>
                <a:latin typeface="Aptos"/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060704" y="4663440"/>
            <a:ext cx="1783080" cy="47548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>
                <a:solidFill>
                  <a:srgbClr val="052453"/>
                </a:solidFill>
                <a:latin typeface="Aptos"/>
              </a:rPr>
              <a:t>Complete core materials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3255264" y="1325880"/>
            <a:ext cx="2633472" cy="4434840"/>
          </a:xfrm>
          <a:prstGeom prst="roundRect">
            <a:avLst/>
          </a:prstGeom>
          <a:solidFill>
            <a:srgbClr val="FFFFFF"/>
          </a:solidFill>
          <a:ln>
            <a:solidFill>
              <a:srgbClr val="D2E1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ounded Rectangle 17"/>
          <p:cNvSpPr/>
          <p:nvPr/>
        </p:nvSpPr>
        <p:spPr>
          <a:xfrm>
            <a:off x="3255264" y="1325880"/>
            <a:ext cx="2633472" cy="960120"/>
          </a:xfrm>
          <a:prstGeom prst="roundRect">
            <a:avLst/>
          </a:prstGeom>
          <a:solidFill>
            <a:srgbClr val="127D49"/>
          </a:solidFill>
          <a:ln>
            <a:solidFill>
              <a:srgbClr val="127D4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3419856" y="1426464"/>
            <a:ext cx="2304288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200" b="1">
                <a:solidFill>
                  <a:srgbClr val="FFFFFF"/>
                </a:solidFill>
                <a:latin typeface="Aptos"/>
              </a:rPr>
              <a:t>DAYS 31–60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419856" y="1755648"/>
            <a:ext cx="2304288" cy="29260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400" b="1">
                <a:solidFill>
                  <a:srgbClr val="FFFFFF"/>
                </a:solidFill>
                <a:latin typeface="Aptos"/>
              </a:rPr>
              <a:t>ENGAGEMENT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456432" y="2542032"/>
            <a:ext cx="347472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127D49"/>
                </a:solidFill>
                <a:latin typeface="Aptos"/>
              </a:rPr>
              <a:t>1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877056" y="2523744"/>
            <a:ext cx="1783080" cy="47548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>
                <a:solidFill>
                  <a:srgbClr val="052453"/>
                </a:solidFill>
                <a:latin typeface="Aptos"/>
              </a:rPr>
              <a:t>Launch Chamber workshops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3456432" y="3255263"/>
            <a:ext cx="347472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127D49"/>
                </a:solidFill>
                <a:latin typeface="Aptos"/>
              </a:rPr>
              <a:t>2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877056" y="3236975"/>
            <a:ext cx="1783080" cy="47548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>
                <a:solidFill>
                  <a:srgbClr val="052453"/>
                </a:solidFill>
                <a:latin typeface="Aptos"/>
              </a:rPr>
              <a:t>Invite participating clubs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456432" y="3968496"/>
            <a:ext cx="347472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127D49"/>
                </a:solidFill>
                <a:latin typeface="Aptos"/>
              </a:rPr>
              <a:t>3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3877056" y="3950208"/>
            <a:ext cx="1783080" cy="47548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>
                <a:solidFill>
                  <a:srgbClr val="052453"/>
                </a:solidFill>
                <a:latin typeface="Aptos"/>
              </a:rPr>
              <a:t>Identify club opportunities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3456432" y="4681728"/>
            <a:ext cx="347472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127D49"/>
                </a:solidFill>
                <a:latin typeface="Aptos"/>
              </a:rPr>
              <a:t>4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3877056" y="4663440"/>
            <a:ext cx="1783080" cy="47548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>
                <a:solidFill>
                  <a:srgbClr val="052453"/>
                </a:solidFill>
                <a:latin typeface="Aptos"/>
              </a:rPr>
              <a:t>Engage technology partners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071616" y="1325880"/>
            <a:ext cx="2633472" cy="4434840"/>
          </a:xfrm>
          <a:prstGeom prst="roundRect">
            <a:avLst/>
          </a:prstGeom>
          <a:solidFill>
            <a:srgbClr val="FFFFFF"/>
          </a:solidFill>
          <a:ln>
            <a:solidFill>
              <a:srgbClr val="D2E1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Rounded Rectangle 29"/>
          <p:cNvSpPr/>
          <p:nvPr/>
        </p:nvSpPr>
        <p:spPr>
          <a:xfrm>
            <a:off x="6071616" y="1325880"/>
            <a:ext cx="2633472" cy="960120"/>
          </a:xfrm>
          <a:prstGeom prst="roundRect">
            <a:avLst/>
          </a:prstGeom>
          <a:solidFill>
            <a:srgbClr val="E29600"/>
          </a:solidFill>
          <a:ln>
            <a:solidFill>
              <a:srgbClr val="E296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236208" y="1426464"/>
            <a:ext cx="2304288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200" b="1">
                <a:solidFill>
                  <a:srgbClr val="FFFFFF"/>
                </a:solidFill>
                <a:latin typeface="Aptos"/>
              </a:rPr>
              <a:t>DAYS 61–90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236208" y="1755648"/>
            <a:ext cx="2304288" cy="29260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400" b="1">
                <a:solidFill>
                  <a:srgbClr val="FFFFFF"/>
                </a:solidFill>
                <a:latin typeface="Aptos"/>
              </a:rPr>
              <a:t>DEMONSTRATORS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6272784" y="2542032"/>
            <a:ext cx="347472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E29600"/>
                </a:solidFill>
                <a:latin typeface="Aptos"/>
              </a:rPr>
              <a:t>1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693408" y="2523744"/>
            <a:ext cx="1783080" cy="47548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>
                <a:solidFill>
                  <a:srgbClr val="052453"/>
                </a:solidFill>
                <a:latin typeface="Aptos"/>
              </a:rPr>
              <a:t>Select pilot projects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6272784" y="3255263"/>
            <a:ext cx="347472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E29600"/>
                </a:solidFill>
                <a:latin typeface="Aptos"/>
              </a:rPr>
              <a:t>2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6693408" y="3236975"/>
            <a:ext cx="1783080" cy="47548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>
                <a:solidFill>
                  <a:srgbClr val="052453"/>
                </a:solidFill>
                <a:latin typeface="Aptos"/>
              </a:rPr>
              <a:t>Define implementation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6272784" y="3968496"/>
            <a:ext cx="347472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E29600"/>
                </a:solidFill>
                <a:latin typeface="Aptos"/>
              </a:rPr>
              <a:t>3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6693408" y="3950208"/>
            <a:ext cx="1783080" cy="47548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>
                <a:solidFill>
                  <a:srgbClr val="052453"/>
                </a:solidFill>
                <a:latin typeface="Aptos"/>
              </a:rPr>
              <a:t>Issue Safety Passports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6272784" y="4681728"/>
            <a:ext cx="347472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E29600"/>
                </a:solidFill>
                <a:latin typeface="Aptos"/>
              </a:rPr>
              <a:t>4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6693408" y="4663440"/>
            <a:ext cx="1783080" cy="47548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>
                <a:solidFill>
                  <a:srgbClr val="052453"/>
                </a:solidFill>
                <a:latin typeface="Aptos"/>
              </a:rPr>
              <a:t>Begin pilot deployments</a:t>
            </a:r>
          </a:p>
        </p:txBody>
      </p:sp>
      <p:sp>
        <p:nvSpPr>
          <p:cNvPr id="41" name="Rounded Rectangle 40"/>
          <p:cNvSpPr/>
          <p:nvPr/>
        </p:nvSpPr>
        <p:spPr>
          <a:xfrm>
            <a:off x="914400" y="5925312"/>
            <a:ext cx="7315200" cy="438912"/>
          </a:xfrm>
          <a:prstGeom prst="roundRect">
            <a:avLst/>
          </a:prstGeom>
          <a:solidFill>
            <a:srgbClr val="EFF7FD"/>
          </a:solidFill>
          <a:ln>
            <a:solidFill>
              <a:srgbClr val="EFF7F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1051560" y="5952744"/>
            <a:ext cx="704088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600" b="1">
                <a:solidFill>
                  <a:srgbClr val="052453"/>
                </a:solidFill>
                <a:latin typeface="Aptos"/>
              </a:rPr>
              <a:t>90 DAYS TO MOMENTUM  →  GOVERN  •  ENGAGE  •  DEMONSTRATE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164592" y="6528816"/>
            <a:ext cx="2103120" cy="2011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000" b="1">
                <a:solidFill>
                  <a:srgbClr val="052453"/>
                </a:solidFill>
                <a:latin typeface="Aptos"/>
              </a:rPr>
              <a:t>UKAgenticAI.Team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6446520" y="6528816"/>
            <a:ext cx="2423160" cy="2011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>
                <a:solidFill>
                  <a:srgbClr val="485C74"/>
                </a:solidFill>
                <a:latin typeface="Aptos"/>
              </a:rPr>
              <a:t>A stronger game. A smarter future.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64592" y="109728"/>
            <a:ext cx="59436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052453"/>
                </a:solidFill>
                <a:latin typeface="Aptos"/>
              </a:rPr>
              <a:t>10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58368" y="91440"/>
            <a:ext cx="8046720" cy="53035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800" b="1">
                <a:solidFill>
                  <a:srgbClr val="052453"/>
                </a:solidFill>
                <a:latin typeface="Aptos"/>
              </a:rPr>
              <a:t>Example Club Use Cases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621792"/>
            <a:ext cx="7955279" cy="32918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0">
                <a:solidFill>
                  <a:srgbClr val="485C74"/>
                </a:solidFill>
                <a:latin typeface="Aptos"/>
              </a:rPr>
              <a:t>Practical. Valuable. Repeatable.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11480" y="1325880"/>
            <a:ext cx="1874519" cy="1755648"/>
          </a:xfrm>
          <a:prstGeom prst="roundRect">
            <a:avLst/>
          </a:prstGeom>
          <a:solidFill>
            <a:srgbClr val="FFFFFF"/>
          </a:solidFill>
          <a:ln>
            <a:solidFill>
              <a:srgbClr val="D2E1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411480" y="1325880"/>
            <a:ext cx="1874519" cy="164592"/>
          </a:xfrm>
          <a:prstGeom prst="rect">
            <a:avLst/>
          </a:prstGeom>
          <a:solidFill>
            <a:srgbClr val="052453"/>
          </a:solidFill>
          <a:ln>
            <a:solidFill>
              <a:srgbClr val="05245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39496" y="1645919"/>
            <a:ext cx="1618488" cy="274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1">
                <a:solidFill>
                  <a:srgbClr val="052453"/>
                </a:solidFill>
                <a:latin typeface="Aptos"/>
              </a:rPr>
              <a:t>FAN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39496" y="1947672"/>
            <a:ext cx="1618488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900" b="1">
                <a:solidFill>
                  <a:srgbClr val="052453"/>
                </a:solidFill>
                <a:latin typeface="Aptos"/>
              </a:rPr>
              <a:t>CONCIERGE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39496" y="2478024"/>
            <a:ext cx="1618488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0">
                <a:solidFill>
                  <a:srgbClr val="485C74"/>
                </a:solidFill>
                <a:latin typeface="Aptos"/>
              </a:rPr>
              <a:t>Supporter assistance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2560320" y="1325880"/>
            <a:ext cx="1874519" cy="1755648"/>
          </a:xfrm>
          <a:prstGeom prst="roundRect">
            <a:avLst/>
          </a:prstGeom>
          <a:solidFill>
            <a:srgbClr val="FFFFFF"/>
          </a:solidFill>
          <a:ln>
            <a:solidFill>
              <a:srgbClr val="D2E1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2560320" y="1325880"/>
            <a:ext cx="1874519" cy="164592"/>
          </a:xfrm>
          <a:prstGeom prst="rect">
            <a:avLst/>
          </a:prstGeom>
          <a:solidFill>
            <a:srgbClr val="0F70CD"/>
          </a:solidFill>
          <a:ln>
            <a:solidFill>
              <a:srgbClr val="0F70C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2688336" y="1645919"/>
            <a:ext cx="1618488" cy="274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1">
                <a:solidFill>
                  <a:srgbClr val="0F70CD"/>
                </a:solidFill>
                <a:latin typeface="Aptos"/>
              </a:rPr>
              <a:t>TICKETING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688336" y="1947672"/>
            <a:ext cx="1618488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900" b="1">
                <a:solidFill>
                  <a:srgbClr val="052453"/>
                </a:solidFill>
                <a:latin typeface="Aptos"/>
              </a:rPr>
              <a:t>AGENT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688336" y="2478024"/>
            <a:ext cx="1618488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0">
                <a:solidFill>
                  <a:srgbClr val="485C74"/>
                </a:solidFill>
                <a:latin typeface="Aptos"/>
              </a:rPr>
              <a:t>Information + workflows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4709160" y="1325880"/>
            <a:ext cx="1874519" cy="1755648"/>
          </a:xfrm>
          <a:prstGeom prst="roundRect">
            <a:avLst/>
          </a:prstGeom>
          <a:solidFill>
            <a:srgbClr val="FFFFFF"/>
          </a:solidFill>
          <a:ln>
            <a:solidFill>
              <a:srgbClr val="D2E1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4709160" y="1325880"/>
            <a:ext cx="1874519" cy="164592"/>
          </a:xfrm>
          <a:prstGeom prst="rect">
            <a:avLst/>
          </a:prstGeom>
          <a:solidFill>
            <a:srgbClr val="127D49"/>
          </a:solidFill>
          <a:ln>
            <a:solidFill>
              <a:srgbClr val="127D4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4837176" y="1645919"/>
            <a:ext cx="1618488" cy="274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1">
                <a:solidFill>
                  <a:srgbClr val="127D49"/>
                </a:solidFill>
                <a:latin typeface="Aptos"/>
              </a:rPr>
              <a:t>STADIUM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837176" y="1947672"/>
            <a:ext cx="1618488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900" b="1">
                <a:solidFill>
                  <a:srgbClr val="052453"/>
                </a:solidFill>
                <a:latin typeface="Aptos"/>
              </a:rPr>
              <a:t>OPERATIONS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837176" y="2478024"/>
            <a:ext cx="1618488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0">
                <a:solidFill>
                  <a:srgbClr val="485C74"/>
                </a:solidFill>
                <a:latin typeface="Aptos"/>
              </a:rPr>
              <a:t>Operational support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858000" y="1325880"/>
            <a:ext cx="1874519" cy="1755648"/>
          </a:xfrm>
          <a:prstGeom prst="roundRect">
            <a:avLst/>
          </a:prstGeom>
          <a:solidFill>
            <a:srgbClr val="FFFFFF"/>
          </a:solidFill>
          <a:ln>
            <a:solidFill>
              <a:srgbClr val="D2E1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6858000" y="1325880"/>
            <a:ext cx="1874519" cy="164592"/>
          </a:xfrm>
          <a:prstGeom prst="rect">
            <a:avLst/>
          </a:prstGeom>
          <a:solidFill>
            <a:srgbClr val="653FB5"/>
          </a:solidFill>
          <a:ln>
            <a:solidFill>
              <a:srgbClr val="653FB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986016" y="1645919"/>
            <a:ext cx="1618488" cy="274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1">
                <a:solidFill>
                  <a:srgbClr val="653FB5"/>
                </a:solidFill>
                <a:latin typeface="Aptos"/>
              </a:rPr>
              <a:t>ACCESSIBILITY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986016" y="1947672"/>
            <a:ext cx="1618488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900" b="1">
                <a:solidFill>
                  <a:srgbClr val="052453"/>
                </a:solidFill>
                <a:latin typeface="Aptos"/>
              </a:rPr>
              <a:t>AGENT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986016" y="2478024"/>
            <a:ext cx="1618488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0">
                <a:solidFill>
                  <a:srgbClr val="485C74"/>
                </a:solidFill>
                <a:latin typeface="Aptos"/>
              </a:rPr>
              <a:t>Inclusion + assistance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411480" y="3520440"/>
            <a:ext cx="1874519" cy="1755648"/>
          </a:xfrm>
          <a:prstGeom prst="roundRect">
            <a:avLst/>
          </a:prstGeom>
          <a:solidFill>
            <a:srgbClr val="FFFFFF"/>
          </a:solidFill>
          <a:ln>
            <a:solidFill>
              <a:srgbClr val="D2E1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411480" y="3520440"/>
            <a:ext cx="1874519" cy="164592"/>
          </a:xfrm>
          <a:prstGeom prst="rect">
            <a:avLst/>
          </a:prstGeom>
          <a:solidFill>
            <a:srgbClr val="EF6716"/>
          </a:solidFill>
          <a:ln>
            <a:solidFill>
              <a:srgbClr val="EF671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539496" y="3840480"/>
            <a:ext cx="1618488" cy="274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1">
                <a:solidFill>
                  <a:srgbClr val="EF6716"/>
                </a:solidFill>
                <a:latin typeface="Aptos"/>
              </a:rPr>
              <a:t>COMMERCIAL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39496" y="4142232"/>
            <a:ext cx="1618488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900" b="1">
                <a:solidFill>
                  <a:srgbClr val="052453"/>
                </a:solidFill>
                <a:latin typeface="Aptos"/>
              </a:rPr>
              <a:t>AGENT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539496" y="4672584"/>
            <a:ext cx="1618488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0">
                <a:solidFill>
                  <a:srgbClr val="485C74"/>
                </a:solidFill>
                <a:latin typeface="Aptos"/>
              </a:rPr>
              <a:t>Sponsorship + growth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2560320" y="3520440"/>
            <a:ext cx="1874519" cy="1755648"/>
          </a:xfrm>
          <a:prstGeom prst="roundRect">
            <a:avLst/>
          </a:prstGeom>
          <a:solidFill>
            <a:srgbClr val="FFFFFF"/>
          </a:solidFill>
          <a:ln>
            <a:solidFill>
              <a:srgbClr val="D2E1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2560320" y="3520440"/>
            <a:ext cx="1874519" cy="164592"/>
          </a:xfrm>
          <a:prstGeom prst="rect">
            <a:avLst/>
          </a:prstGeom>
          <a:solidFill>
            <a:srgbClr val="E29600"/>
          </a:solidFill>
          <a:ln>
            <a:solidFill>
              <a:srgbClr val="E296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2688336" y="3840480"/>
            <a:ext cx="1618488" cy="274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1">
                <a:solidFill>
                  <a:srgbClr val="E29600"/>
                </a:solidFill>
                <a:latin typeface="Aptos"/>
              </a:rPr>
              <a:t>HOSPITALITY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2688336" y="4142232"/>
            <a:ext cx="1618488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900" b="1">
                <a:solidFill>
                  <a:srgbClr val="052453"/>
                </a:solidFill>
                <a:latin typeface="Aptos"/>
              </a:rPr>
              <a:t>AGENT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2688336" y="4672584"/>
            <a:ext cx="1618488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0">
                <a:solidFill>
                  <a:srgbClr val="485C74"/>
                </a:solidFill>
                <a:latin typeface="Aptos"/>
              </a:rPr>
              <a:t>Guest experience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4709160" y="3520440"/>
            <a:ext cx="1874519" cy="1755648"/>
          </a:xfrm>
          <a:prstGeom prst="roundRect">
            <a:avLst/>
          </a:prstGeom>
          <a:solidFill>
            <a:srgbClr val="FFFFFF"/>
          </a:solidFill>
          <a:ln>
            <a:solidFill>
              <a:srgbClr val="D2E1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Rectangle 35"/>
          <p:cNvSpPr/>
          <p:nvPr/>
        </p:nvSpPr>
        <p:spPr>
          <a:xfrm>
            <a:off x="4709160" y="3520440"/>
            <a:ext cx="1874519" cy="164592"/>
          </a:xfrm>
          <a:prstGeom prst="rect">
            <a:avLst/>
          </a:prstGeom>
          <a:solidFill>
            <a:srgbClr val="1BA1E2"/>
          </a:solidFill>
          <a:ln>
            <a:solidFill>
              <a:srgbClr val="1BA1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4837176" y="3840480"/>
            <a:ext cx="1618488" cy="274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1">
                <a:solidFill>
                  <a:srgbClr val="1BA1E2"/>
                </a:solidFill>
                <a:latin typeface="Aptos"/>
              </a:rPr>
              <a:t>COMMUNITY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4837176" y="4142232"/>
            <a:ext cx="1618488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900" b="1">
                <a:solidFill>
                  <a:srgbClr val="052453"/>
                </a:solidFill>
                <a:latin typeface="Aptos"/>
              </a:rPr>
              <a:t>AGENT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4837176" y="4672584"/>
            <a:ext cx="1618488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0">
                <a:solidFill>
                  <a:srgbClr val="485C74"/>
                </a:solidFill>
                <a:latin typeface="Aptos"/>
              </a:rPr>
              <a:t>Foundation programmes</a:t>
            </a:r>
          </a:p>
        </p:txBody>
      </p:sp>
      <p:sp>
        <p:nvSpPr>
          <p:cNvPr id="40" name="Rounded Rectangle 39"/>
          <p:cNvSpPr/>
          <p:nvPr/>
        </p:nvSpPr>
        <p:spPr>
          <a:xfrm>
            <a:off x="6858000" y="3520440"/>
            <a:ext cx="1874519" cy="1755648"/>
          </a:xfrm>
          <a:prstGeom prst="roundRect">
            <a:avLst/>
          </a:prstGeom>
          <a:solidFill>
            <a:srgbClr val="FFFFFF"/>
          </a:solidFill>
          <a:ln>
            <a:solidFill>
              <a:srgbClr val="D2E1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Rectangle 40"/>
          <p:cNvSpPr/>
          <p:nvPr/>
        </p:nvSpPr>
        <p:spPr>
          <a:xfrm>
            <a:off x="6858000" y="3520440"/>
            <a:ext cx="1874519" cy="164592"/>
          </a:xfrm>
          <a:prstGeom prst="rect">
            <a:avLst/>
          </a:prstGeom>
          <a:solidFill>
            <a:srgbClr val="DA2A24"/>
          </a:solidFill>
          <a:ln>
            <a:solidFill>
              <a:srgbClr val="DA2A2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6986016" y="3840480"/>
            <a:ext cx="1618488" cy="274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1">
                <a:solidFill>
                  <a:srgbClr val="DA2A24"/>
                </a:solidFill>
                <a:latin typeface="Aptos"/>
              </a:rPr>
              <a:t>SUSTAINABILITY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6986016" y="4142232"/>
            <a:ext cx="1618488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900" b="1">
                <a:solidFill>
                  <a:srgbClr val="052453"/>
                </a:solidFill>
                <a:latin typeface="Aptos"/>
              </a:rPr>
              <a:t>AGENT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6986016" y="4672584"/>
            <a:ext cx="1618488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0">
                <a:solidFill>
                  <a:srgbClr val="485C74"/>
                </a:solidFill>
                <a:latin typeface="Aptos"/>
              </a:rPr>
              <a:t>Environmental data</a:t>
            </a:r>
          </a:p>
        </p:txBody>
      </p:sp>
      <p:sp>
        <p:nvSpPr>
          <p:cNvPr id="45" name="Rounded Rectangle 44"/>
          <p:cNvSpPr/>
          <p:nvPr/>
        </p:nvSpPr>
        <p:spPr>
          <a:xfrm>
            <a:off x="1143000" y="5623560"/>
            <a:ext cx="6858000" cy="548640"/>
          </a:xfrm>
          <a:prstGeom prst="roundRect">
            <a:avLst/>
          </a:prstGeom>
          <a:solidFill>
            <a:srgbClr val="EFF7FD"/>
          </a:solidFill>
          <a:ln>
            <a:solidFill>
              <a:srgbClr val="EFF7F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TextBox 45"/>
          <p:cNvSpPr txBox="1"/>
          <p:nvPr/>
        </p:nvSpPr>
        <p:spPr>
          <a:xfrm>
            <a:off x="1280160" y="5696712"/>
            <a:ext cx="6583680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900" b="1">
                <a:solidFill>
                  <a:srgbClr val="052453"/>
                </a:solidFill>
                <a:latin typeface="Aptos"/>
              </a:rPr>
              <a:t>BUILD ONCE.  ADAPT ACROSS CLUBS.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164592" y="6528816"/>
            <a:ext cx="2103120" cy="2011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000" b="1">
                <a:solidFill>
                  <a:srgbClr val="052453"/>
                </a:solidFill>
                <a:latin typeface="Aptos"/>
              </a:rPr>
              <a:t>UKAgenticAI.Team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6446520" y="6528816"/>
            <a:ext cx="2423160" cy="2011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>
                <a:solidFill>
                  <a:srgbClr val="485C74"/>
                </a:solidFill>
                <a:latin typeface="Aptos"/>
              </a:rPr>
              <a:t>A stronger game. A smarter future.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64592" y="109728"/>
            <a:ext cx="59436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052453"/>
                </a:solidFill>
                <a:latin typeface="Aptos"/>
              </a:rPr>
              <a:t>11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58368" y="91440"/>
            <a:ext cx="8046720" cy="53035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800" b="1">
                <a:solidFill>
                  <a:srgbClr val="052453"/>
                </a:solidFill>
                <a:latin typeface="Aptos"/>
              </a:rPr>
              <a:t>Investment Proposition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621792"/>
            <a:ext cx="7955279" cy="32918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0">
                <a:solidFill>
                  <a:srgbClr val="485C74"/>
                </a:solidFill>
                <a:latin typeface="Aptos"/>
              </a:rPr>
              <a:t>A scalable platform at the intersection of football and AI.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1298448"/>
            <a:ext cx="2834640" cy="1508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3300" b="1">
                <a:solidFill>
                  <a:srgbClr val="052453"/>
                </a:solidFill>
                <a:latin typeface="Aptos"/>
              </a:rPr>
              <a:t>INVEST IN</a:t>
            </a:r>
            <a:br/>
            <a:r>
              <a:t>THE TRUST</a:t>
            </a:r>
            <a:br/>
            <a:r>
              <a:t>LAYER.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30352" y="2880360"/>
            <a:ext cx="274320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0">
                <a:solidFill>
                  <a:srgbClr val="485C74"/>
                </a:solidFill>
                <a:latin typeface="Aptos"/>
              </a:rPr>
              <a:t>The value sits between AI capability and football adoption: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30352" y="3520440"/>
            <a:ext cx="2743200" cy="1508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000" b="1">
                <a:solidFill>
                  <a:srgbClr val="0F70CD"/>
                </a:solidFill>
                <a:latin typeface="Aptos"/>
              </a:rPr>
              <a:t>IDENTITY</a:t>
            </a:r>
            <a:br/>
            <a:r>
              <a:t>GOVERNANCE</a:t>
            </a:r>
            <a:br/>
            <a:r>
              <a:t>DEPLOYMENT</a:t>
            </a:r>
            <a:br/>
            <a:r>
              <a:t>REPEATABILITY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3794760" y="1325880"/>
            <a:ext cx="4572000" cy="749808"/>
          </a:xfrm>
          <a:prstGeom prst="roundRect">
            <a:avLst/>
          </a:prstGeom>
          <a:solidFill>
            <a:srgbClr val="FFFFFF"/>
          </a:solidFill>
          <a:ln>
            <a:solidFill>
              <a:srgbClr val="D2E1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005072" y="1444752"/>
            <a:ext cx="105156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00" b="1">
                <a:solidFill>
                  <a:srgbClr val="0F70CD"/>
                </a:solidFill>
                <a:latin typeface="Aptos"/>
              </a:rPr>
              <a:t>MARKET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074920" y="1408176"/>
            <a:ext cx="3063240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>
                <a:solidFill>
                  <a:srgbClr val="052453"/>
                </a:solidFill>
                <a:latin typeface="Aptos"/>
              </a:rPr>
              <a:t>Football + AI + regional economies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3794760" y="2240280"/>
            <a:ext cx="4572000" cy="749808"/>
          </a:xfrm>
          <a:prstGeom prst="roundRect">
            <a:avLst/>
          </a:prstGeom>
          <a:solidFill>
            <a:srgbClr val="FFFFFF"/>
          </a:solidFill>
          <a:ln>
            <a:solidFill>
              <a:srgbClr val="D2E1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005072" y="2359152"/>
            <a:ext cx="105156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00" b="1">
                <a:solidFill>
                  <a:srgbClr val="0F70CD"/>
                </a:solidFill>
                <a:latin typeface="Aptos"/>
              </a:rPr>
              <a:t>POSITION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074920" y="2322576"/>
            <a:ext cx="3063240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>
                <a:solidFill>
                  <a:srgbClr val="052453"/>
                </a:solidFill>
                <a:latin typeface="Aptos"/>
              </a:rPr>
              <a:t>Identity, governance + trusted infrastructure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3794760" y="3154680"/>
            <a:ext cx="4572000" cy="749808"/>
          </a:xfrm>
          <a:prstGeom prst="roundRect">
            <a:avLst/>
          </a:prstGeom>
          <a:solidFill>
            <a:srgbClr val="FFFFFF"/>
          </a:solidFill>
          <a:ln>
            <a:solidFill>
              <a:srgbClr val="D2E1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4005072" y="3273552"/>
            <a:ext cx="105156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00" b="1">
                <a:solidFill>
                  <a:srgbClr val="0F70CD"/>
                </a:solidFill>
                <a:latin typeface="Aptos"/>
              </a:rPr>
              <a:t>REVENUE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074920" y="3236976"/>
            <a:ext cx="3063240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>
                <a:solidFill>
                  <a:srgbClr val="052453"/>
                </a:solidFill>
                <a:latin typeface="Aptos"/>
              </a:rPr>
              <a:t>Programme + platforms + projects + marketplace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3794760" y="4069080"/>
            <a:ext cx="4572000" cy="749808"/>
          </a:xfrm>
          <a:prstGeom prst="roundRect">
            <a:avLst/>
          </a:prstGeom>
          <a:solidFill>
            <a:srgbClr val="FFFFFF"/>
          </a:solidFill>
          <a:ln>
            <a:solidFill>
              <a:srgbClr val="D2E1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4005072" y="4187952"/>
            <a:ext cx="105156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00" b="1">
                <a:solidFill>
                  <a:srgbClr val="0F70CD"/>
                </a:solidFill>
                <a:latin typeface="Aptos"/>
              </a:rPr>
              <a:t>SCALE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074920" y="4151376"/>
            <a:ext cx="3063240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>
                <a:solidFill>
                  <a:srgbClr val="052453"/>
                </a:solidFill>
                <a:latin typeface="Aptos"/>
              </a:rPr>
              <a:t>Build once; deploy across clubs + regions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3794760" y="4983480"/>
            <a:ext cx="4572000" cy="749808"/>
          </a:xfrm>
          <a:prstGeom prst="roundRect">
            <a:avLst/>
          </a:prstGeom>
          <a:solidFill>
            <a:srgbClr val="FFFFFF"/>
          </a:solidFill>
          <a:ln>
            <a:solidFill>
              <a:srgbClr val="D2E1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4005072" y="5102352"/>
            <a:ext cx="105156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00" b="1">
                <a:solidFill>
                  <a:srgbClr val="0F70CD"/>
                </a:solidFill>
                <a:latin typeface="Aptos"/>
              </a:rPr>
              <a:t>OPERATOR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074920" y="5065776"/>
            <a:ext cx="3063240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>
                <a:solidFill>
                  <a:srgbClr val="052453"/>
                </a:solidFill>
                <a:latin typeface="Aptos"/>
              </a:rPr>
              <a:t>Football relationships + commercial expertise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3794760" y="5870448"/>
            <a:ext cx="4572000" cy="420624"/>
          </a:xfrm>
          <a:prstGeom prst="roundRect">
            <a:avLst/>
          </a:prstGeom>
          <a:solidFill>
            <a:srgbClr val="052453"/>
          </a:solidFill>
          <a:ln>
            <a:solidFill>
              <a:srgbClr val="05245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3913632" y="5925312"/>
            <a:ext cx="4334256" cy="274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Aptos"/>
              </a:rPr>
              <a:t>FINANCIAL RETURNS  •  SECTOR LEADERSHIP  •  REAL-WORLD IMPACT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64592" y="6528816"/>
            <a:ext cx="2103120" cy="2011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000" b="1">
                <a:solidFill>
                  <a:srgbClr val="052453"/>
                </a:solidFill>
                <a:latin typeface="Aptos"/>
              </a:rPr>
              <a:t>UKAgenticAI.Team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446520" y="6528816"/>
            <a:ext cx="2423160" cy="2011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>
                <a:solidFill>
                  <a:srgbClr val="485C74"/>
                </a:solidFill>
                <a:latin typeface="Aptos"/>
              </a:rPr>
              <a:t>A stronger game. A smarter future.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UKAgenticAI_Team_Slide_12_Readabl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0604" y="0"/>
            <a:ext cx="7722791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